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ahitya" charset="1" panose="00000500000000000000"/>
      <p:regular r:id="rId15"/>
    </p:embeddedFont>
    <p:embeddedFont>
      <p:font typeface="Sahitya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8" Type="http://schemas.openxmlformats.org/officeDocument/2006/relationships/slide" Target="slides/slide3.xml"/><Relationship Id="rId18" Type="http://schemas.openxmlformats.org/officeDocument/2006/relationships/customXml" Target="../customXml/item2.xml"/><Relationship Id="rId3" Type="http://schemas.openxmlformats.org/officeDocument/2006/relationships/viewProps" Target="viewProps.xml"/><Relationship Id="rId12" Type="http://schemas.openxmlformats.org/officeDocument/2006/relationships/slide" Target="slides/slide7.xml"/><Relationship Id="rId7" Type="http://schemas.openxmlformats.org/officeDocument/2006/relationships/slide" Target="slides/slide2.xml"/><Relationship Id="rId17" Type="http://schemas.openxmlformats.org/officeDocument/2006/relationships/customXml" Target="../customXml/item1.xml"/><Relationship Id="rId16" Type="http://schemas.openxmlformats.org/officeDocument/2006/relationships/font" Target="fonts/font16.fntdata"/><Relationship Id="rId2" Type="http://schemas.openxmlformats.org/officeDocument/2006/relationships/presProps" Target="presProps.xml"/><Relationship Id="rId1" Type="http://schemas.openxmlformats.org/officeDocument/2006/relationships/slideMaster" Target="slideMasters/slideMaster1.xml"/><Relationship Id="rId11" Type="http://schemas.openxmlformats.org/officeDocument/2006/relationships/slide" Target="slides/slide6.xml"/><Relationship Id="rId6" Type="http://schemas.openxmlformats.org/officeDocument/2006/relationships/slide" Target="slides/slide1.xml"/><Relationship Id="rId15" Type="http://schemas.openxmlformats.org/officeDocument/2006/relationships/font" Target="fonts/font15.fntdata"/><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ustomXml" Target="../customXml/item3.xml"/><Relationship Id="rId14" Type="http://schemas.openxmlformats.org/officeDocument/2006/relationships/slide" Target="slides/slide9.xml"/><Relationship Id="rId4" Type="http://schemas.openxmlformats.org/officeDocument/2006/relationships/theme" Target="theme/theme1.xml"/><Relationship Id="rId9" Type="http://schemas.openxmlformats.org/officeDocument/2006/relationships/slide" Target="slides/slide4.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 y="42"/>
            <a:ext cx="18288000" cy="3436712"/>
            <a:chOff x="0" y="0"/>
            <a:chExt cx="24384000" cy="4582283"/>
          </a:xfrm>
        </p:grpSpPr>
        <p:sp>
          <p:nvSpPr>
            <p:cNvPr name="Freeform 3" id="3"/>
            <p:cNvSpPr/>
            <p:nvPr/>
          </p:nvSpPr>
          <p:spPr>
            <a:xfrm flipH="false" flipV="false" rot="0">
              <a:off x="0" y="0"/>
              <a:ext cx="24384000" cy="4582287"/>
            </a:xfrm>
            <a:custGeom>
              <a:avLst/>
              <a:gdLst/>
              <a:ahLst/>
              <a:cxnLst/>
              <a:rect r="r" b="b" t="t" l="l"/>
              <a:pathLst>
                <a:path h="4582287" w="24384000">
                  <a:moveTo>
                    <a:pt x="0" y="0"/>
                  </a:moveTo>
                  <a:lnTo>
                    <a:pt x="24384000" y="0"/>
                  </a:lnTo>
                  <a:lnTo>
                    <a:pt x="24384000" y="4582287"/>
                  </a:lnTo>
                  <a:lnTo>
                    <a:pt x="0" y="4582287"/>
                  </a:lnTo>
                  <a:close/>
                </a:path>
              </a:pathLst>
            </a:custGeom>
            <a:solidFill>
              <a:srgbClr val="465959"/>
            </a:solidFill>
          </p:spPr>
        </p:sp>
      </p:grpSp>
      <p:grpSp>
        <p:nvGrpSpPr>
          <p:cNvPr name="Group 4" id="4"/>
          <p:cNvGrpSpPr/>
          <p:nvPr/>
        </p:nvGrpSpPr>
        <p:grpSpPr>
          <a:xfrm rot="0">
            <a:off x="22" y="16"/>
            <a:ext cx="18288000" cy="5143502"/>
            <a:chOff x="0" y="0"/>
            <a:chExt cx="24384000" cy="6858003"/>
          </a:xfrm>
        </p:grpSpPr>
        <p:sp>
          <p:nvSpPr>
            <p:cNvPr name="Freeform 5" id="5"/>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close/>
                </a:path>
              </a:pathLst>
            </a:custGeom>
            <a:solidFill>
              <a:srgbClr val="465959"/>
            </a:solidFill>
          </p:spPr>
        </p:sp>
      </p:grpSp>
      <p:sp>
        <p:nvSpPr>
          <p:cNvPr name="Freeform 6" id="6" descr="A person standing in front of a mirror  Description automatically generated"/>
          <p:cNvSpPr/>
          <p:nvPr/>
        </p:nvSpPr>
        <p:spPr>
          <a:xfrm flipH="false" flipV="false" rot="0">
            <a:off x="40" y="2"/>
            <a:ext cx="18287958" cy="10286998"/>
          </a:xfrm>
          <a:custGeom>
            <a:avLst/>
            <a:gdLst/>
            <a:ahLst/>
            <a:cxnLst/>
            <a:rect r="r" b="b" t="t" l="l"/>
            <a:pathLst>
              <a:path h="10286998" w="18287958">
                <a:moveTo>
                  <a:pt x="0" y="0"/>
                </a:moveTo>
                <a:lnTo>
                  <a:pt x="18287958" y="0"/>
                </a:lnTo>
                <a:lnTo>
                  <a:pt x="18287958" y="10286998"/>
                </a:lnTo>
                <a:lnTo>
                  <a:pt x="0" y="10286998"/>
                </a:lnTo>
                <a:lnTo>
                  <a:pt x="0" y="0"/>
                </a:lnTo>
                <a:close/>
              </a:path>
            </a:pathLst>
          </a:custGeom>
          <a:blipFill>
            <a:blip r:embed="rId2"/>
            <a:stretch>
              <a:fillRect l="0" t="0" r="0" b="0"/>
            </a:stretch>
          </a:blipFill>
        </p:spPr>
      </p:sp>
      <p:sp>
        <p:nvSpPr>
          <p:cNvPr name="TextBox 7" id="7"/>
          <p:cNvSpPr txBox="true"/>
          <p:nvPr/>
        </p:nvSpPr>
        <p:spPr>
          <a:xfrm rot="0">
            <a:off x="807496" y="1400315"/>
            <a:ext cx="7117970" cy="2537079"/>
          </a:xfrm>
          <a:prstGeom prst="rect">
            <a:avLst/>
          </a:prstGeom>
        </p:spPr>
        <p:txBody>
          <a:bodyPr anchor="t" rtlCol="false" tIns="0" lIns="0" bIns="0" rIns="0">
            <a:spAutoFit/>
          </a:bodyPr>
          <a:lstStyle/>
          <a:p>
            <a:pPr algn="l">
              <a:lnSpc>
                <a:spcPts val="4968"/>
              </a:lnSpc>
            </a:pPr>
            <a:r>
              <a:rPr lang="en-US" sz="4600">
                <a:solidFill>
                  <a:srgbClr val="FFFFFF"/>
                </a:solidFill>
                <a:latin typeface="Sahitya"/>
                <a:ea typeface="Sahitya"/>
                <a:cs typeface="Sahitya"/>
                <a:sym typeface="Sahitya"/>
              </a:rPr>
              <a:t>Two Decades of Excellence: The Strategic Partnership between Flair Plastic Ltd. and Kennedy Hygiene</a:t>
            </a:r>
          </a:p>
        </p:txBody>
      </p:sp>
      <p:sp>
        <p:nvSpPr>
          <p:cNvPr name="TextBox 8" id="8"/>
          <p:cNvSpPr txBox="true"/>
          <p:nvPr/>
        </p:nvSpPr>
        <p:spPr>
          <a:xfrm rot="0">
            <a:off x="807494" y="4838594"/>
            <a:ext cx="7117972" cy="3041650"/>
          </a:xfrm>
          <a:prstGeom prst="rect">
            <a:avLst/>
          </a:prstGeom>
        </p:spPr>
        <p:txBody>
          <a:bodyPr anchor="t" rtlCol="false" tIns="0" lIns="0" bIns="0" rIns="0">
            <a:spAutoFit/>
          </a:bodyPr>
          <a:lstStyle/>
          <a:p>
            <a:pPr algn="l">
              <a:lnSpc>
                <a:spcPts val="3499"/>
              </a:lnSpc>
            </a:pPr>
            <a:r>
              <a:rPr lang="en-US" sz="2499">
                <a:solidFill>
                  <a:srgbClr val="FFFFFF"/>
                </a:solidFill>
                <a:latin typeface="Sahitya"/>
                <a:ea typeface="Sahitya"/>
                <a:cs typeface="Sahitya"/>
                <a:sym typeface="Sahitya"/>
              </a:rPr>
              <a:t>For over two decades, Flair Plastic Ltd. and Kennedy Hygiene have maintained a strategic partnership, centered on the development and manufacturing of integrated washroom hygiene systems. This enduring collaboration has driven significant benefits for both companies, fostering product innovation and operational excellence.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2" y="3424836"/>
            <a:ext cx="9143998" cy="6862164"/>
          </a:xfrm>
          <a:custGeom>
            <a:avLst/>
            <a:gdLst/>
            <a:ahLst/>
            <a:cxnLst/>
            <a:rect r="r" b="b" t="t" l="l"/>
            <a:pathLst>
              <a:path h="6862164" w="9143998">
                <a:moveTo>
                  <a:pt x="0" y="0"/>
                </a:moveTo>
                <a:lnTo>
                  <a:pt x="9143998" y="0"/>
                </a:lnTo>
                <a:lnTo>
                  <a:pt x="9143998" y="6862164"/>
                </a:lnTo>
                <a:lnTo>
                  <a:pt x="0" y="686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24836"/>
            <a:ext cx="9143990" cy="6872166"/>
            <a:chOff x="0" y="0"/>
            <a:chExt cx="12191987" cy="9162888"/>
          </a:xfrm>
        </p:grpSpPr>
        <p:sp>
          <p:nvSpPr>
            <p:cNvPr name="Freeform 4" id="4"/>
            <p:cNvSpPr/>
            <p:nvPr/>
          </p:nvSpPr>
          <p:spPr>
            <a:xfrm flipH="false" flipV="false" rot="0">
              <a:off x="0" y="0"/>
              <a:ext cx="12192000" cy="9162923"/>
            </a:xfrm>
            <a:custGeom>
              <a:avLst/>
              <a:gdLst/>
              <a:ahLst/>
              <a:cxnLst/>
              <a:rect r="r" b="b" t="t" l="l"/>
              <a:pathLst>
                <a:path h="9162923" w="12192000">
                  <a:moveTo>
                    <a:pt x="0" y="0"/>
                  </a:moveTo>
                  <a:lnTo>
                    <a:pt x="12192000" y="0"/>
                  </a:lnTo>
                  <a:lnTo>
                    <a:pt x="12192000" y="9162923"/>
                  </a:lnTo>
                  <a:lnTo>
                    <a:pt x="0" y="9162923"/>
                  </a:lnTo>
                  <a:close/>
                </a:path>
              </a:pathLst>
            </a:custGeom>
            <a:solidFill>
              <a:srgbClr val="465959"/>
            </a:solidFill>
          </p:spPr>
        </p:sp>
      </p:grpSp>
      <p:sp>
        <p:nvSpPr>
          <p:cNvPr name="TextBox 5" id="5"/>
          <p:cNvSpPr txBox="true"/>
          <p:nvPr/>
        </p:nvSpPr>
        <p:spPr>
          <a:xfrm rot="0">
            <a:off x="818268" y="5427084"/>
            <a:ext cx="7954272" cy="2495550"/>
          </a:xfrm>
          <a:prstGeom prst="rect">
            <a:avLst/>
          </a:prstGeom>
        </p:spPr>
        <p:txBody>
          <a:bodyPr anchor="t" rtlCol="false" tIns="0" lIns="0" bIns="0" rIns="0">
            <a:spAutoFit/>
          </a:bodyPr>
          <a:lstStyle/>
          <a:p>
            <a:pPr algn="l">
              <a:lnSpc>
                <a:spcPts val="9875"/>
              </a:lnSpc>
            </a:pPr>
            <a:r>
              <a:rPr lang="en-US" sz="8229" b="true">
                <a:solidFill>
                  <a:srgbClr val="FFFFFF"/>
                </a:solidFill>
                <a:latin typeface="Sahitya Bold"/>
                <a:ea typeface="Sahitya Bold"/>
                <a:cs typeface="Sahitya Bold"/>
                <a:sym typeface="Sahitya Bold"/>
              </a:rPr>
              <a:t>Key Products and Services</a:t>
            </a:r>
            <a:r>
              <a:rPr lang="en-US" sz="8229">
                <a:solidFill>
                  <a:srgbClr val="FFFFFF"/>
                </a:solidFill>
                <a:latin typeface="Sahitya"/>
                <a:ea typeface="Sahitya"/>
                <a:cs typeface="Sahitya"/>
                <a:sym typeface="Sahitya"/>
              </a:rPr>
              <a:t> </a:t>
            </a:r>
          </a:p>
        </p:txBody>
      </p:sp>
      <p:sp>
        <p:nvSpPr>
          <p:cNvPr name="Freeform 6" id="6" descr="A silver paper towel dispenser  Description automatically generated"/>
          <p:cNvSpPr/>
          <p:nvPr/>
        </p:nvSpPr>
        <p:spPr>
          <a:xfrm flipH="false" flipV="false" rot="0">
            <a:off x="987390" y="204144"/>
            <a:ext cx="2692842" cy="3017190"/>
          </a:xfrm>
          <a:custGeom>
            <a:avLst/>
            <a:gdLst/>
            <a:ahLst/>
            <a:cxnLst/>
            <a:rect r="r" b="b" t="t" l="l"/>
            <a:pathLst>
              <a:path h="3017190" w="2692842">
                <a:moveTo>
                  <a:pt x="0" y="0"/>
                </a:moveTo>
                <a:lnTo>
                  <a:pt x="2692842" y="0"/>
                </a:lnTo>
                <a:lnTo>
                  <a:pt x="2692842" y="3017190"/>
                </a:lnTo>
                <a:lnTo>
                  <a:pt x="0" y="3017190"/>
                </a:lnTo>
                <a:lnTo>
                  <a:pt x="0" y="0"/>
                </a:lnTo>
                <a:close/>
              </a:path>
            </a:pathLst>
          </a:custGeom>
          <a:blipFill>
            <a:blip r:embed="rId4"/>
            <a:stretch>
              <a:fillRect l="-15" t="0" r="-15" b="0"/>
            </a:stretch>
          </a:blipFill>
        </p:spPr>
      </p:sp>
      <p:sp>
        <p:nvSpPr>
          <p:cNvPr name="Freeform 7" id="7" descr="A roll of toilet paper  Description automatically generated"/>
          <p:cNvSpPr/>
          <p:nvPr/>
        </p:nvSpPr>
        <p:spPr>
          <a:xfrm flipH="false" flipV="false" rot="0">
            <a:off x="5525948" y="204144"/>
            <a:ext cx="2692842" cy="3017190"/>
          </a:xfrm>
          <a:custGeom>
            <a:avLst/>
            <a:gdLst/>
            <a:ahLst/>
            <a:cxnLst/>
            <a:rect r="r" b="b" t="t" l="l"/>
            <a:pathLst>
              <a:path h="3017190" w="2692842">
                <a:moveTo>
                  <a:pt x="0" y="0"/>
                </a:moveTo>
                <a:lnTo>
                  <a:pt x="2692842" y="0"/>
                </a:lnTo>
                <a:lnTo>
                  <a:pt x="2692842" y="3017190"/>
                </a:lnTo>
                <a:lnTo>
                  <a:pt x="0" y="3017190"/>
                </a:lnTo>
                <a:lnTo>
                  <a:pt x="0" y="0"/>
                </a:lnTo>
                <a:close/>
              </a:path>
            </a:pathLst>
          </a:custGeom>
          <a:blipFill>
            <a:blip r:embed="rId5"/>
            <a:stretch>
              <a:fillRect l="-21" t="0" r="-21" b="0"/>
            </a:stretch>
          </a:blipFill>
        </p:spPr>
      </p:sp>
      <p:sp>
        <p:nvSpPr>
          <p:cNvPr name="Freeform 8" id="8" descr="A close-up of a grey trash can  Description automatically generated"/>
          <p:cNvSpPr/>
          <p:nvPr/>
        </p:nvSpPr>
        <p:spPr>
          <a:xfrm flipH="false" flipV="false" rot="0">
            <a:off x="10064504" y="204144"/>
            <a:ext cx="2692842" cy="3017190"/>
          </a:xfrm>
          <a:custGeom>
            <a:avLst/>
            <a:gdLst/>
            <a:ahLst/>
            <a:cxnLst/>
            <a:rect r="r" b="b" t="t" l="l"/>
            <a:pathLst>
              <a:path h="3017190" w="2692842">
                <a:moveTo>
                  <a:pt x="0" y="0"/>
                </a:moveTo>
                <a:lnTo>
                  <a:pt x="2692842" y="0"/>
                </a:lnTo>
                <a:lnTo>
                  <a:pt x="2692842" y="3017190"/>
                </a:lnTo>
                <a:lnTo>
                  <a:pt x="0" y="3017190"/>
                </a:lnTo>
                <a:lnTo>
                  <a:pt x="0" y="0"/>
                </a:lnTo>
                <a:close/>
              </a:path>
            </a:pathLst>
          </a:custGeom>
          <a:blipFill>
            <a:blip r:embed="rId6"/>
            <a:stretch>
              <a:fillRect l="-24" t="0" r="-24" b="0"/>
            </a:stretch>
          </a:blipFill>
        </p:spPr>
      </p:sp>
      <p:sp>
        <p:nvSpPr>
          <p:cNvPr name="Freeform 9" id="9" descr="A close-up of a paper towel dispenser  Description automatically generated"/>
          <p:cNvSpPr/>
          <p:nvPr/>
        </p:nvSpPr>
        <p:spPr>
          <a:xfrm flipH="false" flipV="false" rot="0">
            <a:off x="13883320" y="333574"/>
            <a:ext cx="4132330" cy="2758330"/>
          </a:xfrm>
          <a:custGeom>
            <a:avLst/>
            <a:gdLst/>
            <a:ahLst/>
            <a:cxnLst/>
            <a:rect r="r" b="b" t="t" l="l"/>
            <a:pathLst>
              <a:path h="2758330" w="4132330">
                <a:moveTo>
                  <a:pt x="0" y="0"/>
                </a:moveTo>
                <a:lnTo>
                  <a:pt x="4132330" y="0"/>
                </a:lnTo>
                <a:lnTo>
                  <a:pt x="4132330" y="2758330"/>
                </a:lnTo>
                <a:lnTo>
                  <a:pt x="0" y="2758330"/>
                </a:lnTo>
                <a:lnTo>
                  <a:pt x="0" y="0"/>
                </a:lnTo>
                <a:close/>
              </a:path>
            </a:pathLst>
          </a:custGeom>
          <a:blipFill>
            <a:blip r:embed="rId7"/>
            <a:stretch>
              <a:fillRect l="-62" t="0" r="-62" b="0"/>
            </a:stretch>
          </a:blipFill>
        </p:spPr>
      </p:sp>
      <p:sp>
        <p:nvSpPr>
          <p:cNvPr name="TextBox 10" id="10"/>
          <p:cNvSpPr txBox="true"/>
          <p:nvPr/>
        </p:nvSpPr>
        <p:spPr>
          <a:xfrm rot="0">
            <a:off x="9682248" y="5036191"/>
            <a:ext cx="7787484" cy="3453130"/>
          </a:xfrm>
          <a:prstGeom prst="rect">
            <a:avLst/>
          </a:prstGeom>
        </p:spPr>
        <p:txBody>
          <a:bodyPr anchor="t" rtlCol="false" tIns="0" lIns="0" bIns="0" rIns="0">
            <a:spAutoFit/>
          </a:bodyPr>
          <a:lstStyle/>
          <a:p>
            <a:pPr algn="l">
              <a:lnSpc>
                <a:spcPts val="3919"/>
              </a:lnSpc>
            </a:pPr>
            <a:r>
              <a:rPr lang="en-US" sz="2799">
                <a:solidFill>
                  <a:srgbClr val="000000"/>
                </a:solidFill>
                <a:latin typeface="Sahitya"/>
                <a:ea typeface="Sahitya"/>
                <a:cs typeface="Sahitya"/>
                <a:sym typeface="Sahitya"/>
              </a:rPr>
              <a:t>The collaboration primarily focuses on integrated washroom hygiene systems, offering comprehensive solutions tailored to diverse washroom and hygiene needs. Leveraging its expertise in plastic injection molding, Flair Plastic delivers high-quality, durable products that meet the stringent standards set by Kennedy Hygiene</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2" y="42"/>
            <a:ext cx="18288000" cy="3436712"/>
            <a:chOff x="0" y="0"/>
            <a:chExt cx="24384000" cy="4582283"/>
          </a:xfrm>
        </p:grpSpPr>
        <p:sp>
          <p:nvSpPr>
            <p:cNvPr name="Freeform 3" id="3"/>
            <p:cNvSpPr/>
            <p:nvPr/>
          </p:nvSpPr>
          <p:spPr>
            <a:xfrm flipH="false" flipV="false" rot="0">
              <a:off x="0" y="0"/>
              <a:ext cx="24384000" cy="4582287"/>
            </a:xfrm>
            <a:custGeom>
              <a:avLst/>
              <a:gdLst/>
              <a:ahLst/>
              <a:cxnLst/>
              <a:rect r="r" b="b" t="t" l="l"/>
              <a:pathLst>
                <a:path h="4582287" w="24384000">
                  <a:moveTo>
                    <a:pt x="0" y="0"/>
                  </a:moveTo>
                  <a:lnTo>
                    <a:pt x="24384000" y="0"/>
                  </a:lnTo>
                  <a:lnTo>
                    <a:pt x="24384000" y="4582287"/>
                  </a:lnTo>
                  <a:lnTo>
                    <a:pt x="0" y="4582287"/>
                  </a:lnTo>
                  <a:close/>
                </a:path>
              </a:pathLst>
            </a:custGeom>
            <a:solidFill>
              <a:srgbClr val="465959"/>
            </a:solidFill>
          </p:spPr>
        </p:sp>
      </p:grpSp>
      <p:grpSp>
        <p:nvGrpSpPr>
          <p:cNvPr name="Group 4" id="4"/>
          <p:cNvGrpSpPr/>
          <p:nvPr/>
        </p:nvGrpSpPr>
        <p:grpSpPr>
          <a:xfrm rot="0">
            <a:off x="0" y="0"/>
            <a:ext cx="18288000" cy="3436710"/>
            <a:chOff x="0" y="0"/>
            <a:chExt cx="24384000" cy="4582280"/>
          </a:xfrm>
        </p:grpSpPr>
        <p:sp>
          <p:nvSpPr>
            <p:cNvPr name="Freeform 5" id="5"/>
            <p:cNvSpPr/>
            <p:nvPr/>
          </p:nvSpPr>
          <p:spPr>
            <a:xfrm flipH="false" flipV="false" rot="0">
              <a:off x="0" y="0"/>
              <a:ext cx="24384000" cy="4582287"/>
            </a:xfrm>
            <a:custGeom>
              <a:avLst/>
              <a:gdLst/>
              <a:ahLst/>
              <a:cxnLst/>
              <a:rect r="r" b="b" t="t" l="l"/>
              <a:pathLst>
                <a:path h="4582287" w="24384000">
                  <a:moveTo>
                    <a:pt x="0" y="0"/>
                  </a:moveTo>
                  <a:lnTo>
                    <a:pt x="24384000" y="0"/>
                  </a:lnTo>
                  <a:lnTo>
                    <a:pt x="24384000" y="4582287"/>
                  </a:lnTo>
                  <a:lnTo>
                    <a:pt x="0" y="4582287"/>
                  </a:lnTo>
                  <a:close/>
                </a:path>
              </a:pathLst>
            </a:custGeom>
            <a:solidFill>
              <a:srgbClr val="465959"/>
            </a:solidFill>
          </p:spPr>
        </p:sp>
      </p:grpSp>
      <p:grpSp>
        <p:nvGrpSpPr>
          <p:cNvPr name="Group 6" id="6"/>
          <p:cNvGrpSpPr/>
          <p:nvPr/>
        </p:nvGrpSpPr>
        <p:grpSpPr>
          <a:xfrm rot="0">
            <a:off x="18194826" y="9486646"/>
            <a:ext cx="93174" cy="643442"/>
            <a:chOff x="0" y="0"/>
            <a:chExt cx="124232" cy="857923"/>
          </a:xfrm>
        </p:grpSpPr>
        <p:sp>
          <p:nvSpPr>
            <p:cNvPr name="Freeform 7" id="7"/>
            <p:cNvSpPr/>
            <p:nvPr/>
          </p:nvSpPr>
          <p:spPr>
            <a:xfrm flipH="false" flipV="false" rot="0">
              <a:off x="0" y="0"/>
              <a:ext cx="124206" cy="857885"/>
            </a:xfrm>
            <a:custGeom>
              <a:avLst/>
              <a:gdLst/>
              <a:ahLst/>
              <a:cxnLst/>
              <a:rect r="r" b="b" t="t" l="l"/>
              <a:pathLst>
                <a:path h="857885" w="124206">
                  <a:moveTo>
                    <a:pt x="0" y="0"/>
                  </a:moveTo>
                  <a:lnTo>
                    <a:pt x="124206" y="0"/>
                  </a:lnTo>
                  <a:lnTo>
                    <a:pt x="124206" y="857885"/>
                  </a:lnTo>
                  <a:lnTo>
                    <a:pt x="0" y="857885"/>
                  </a:lnTo>
                  <a:close/>
                </a:path>
              </a:pathLst>
            </a:custGeom>
            <a:solidFill>
              <a:srgbClr val="1EBE9B"/>
            </a:solidFill>
          </p:spPr>
        </p:sp>
      </p:grpSp>
      <p:grpSp>
        <p:nvGrpSpPr>
          <p:cNvPr name="Group 8" id="8"/>
          <p:cNvGrpSpPr/>
          <p:nvPr/>
        </p:nvGrpSpPr>
        <p:grpSpPr>
          <a:xfrm rot="0">
            <a:off x="0" y="0"/>
            <a:ext cx="18288000" cy="3443572"/>
            <a:chOff x="0" y="0"/>
            <a:chExt cx="24384000" cy="4591429"/>
          </a:xfrm>
        </p:grpSpPr>
        <p:sp>
          <p:nvSpPr>
            <p:cNvPr name="Freeform 9" id="9"/>
            <p:cNvSpPr/>
            <p:nvPr/>
          </p:nvSpPr>
          <p:spPr>
            <a:xfrm flipH="false" flipV="false" rot="0">
              <a:off x="0" y="0"/>
              <a:ext cx="24384000" cy="4591431"/>
            </a:xfrm>
            <a:custGeom>
              <a:avLst/>
              <a:gdLst/>
              <a:ahLst/>
              <a:cxnLst/>
              <a:rect r="r" b="b" t="t" l="l"/>
              <a:pathLst>
                <a:path h="4591431" w="24384000">
                  <a:moveTo>
                    <a:pt x="0" y="4591431"/>
                  </a:moveTo>
                  <a:lnTo>
                    <a:pt x="24384000" y="4591431"/>
                  </a:lnTo>
                  <a:lnTo>
                    <a:pt x="24384000" y="0"/>
                  </a:lnTo>
                  <a:lnTo>
                    <a:pt x="0" y="0"/>
                  </a:lnTo>
                  <a:close/>
                </a:path>
              </a:pathLst>
            </a:custGeom>
            <a:solidFill>
              <a:srgbClr val="465959"/>
            </a:solidFill>
          </p:spPr>
        </p:sp>
      </p:grpSp>
      <p:sp>
        <p:nvSpPr>
          <p:cNvPr name="TextBox 10" id="10"/>
          <p:cNvSpPr txBox="true"/>
          <p:nvPr/>
        </p:nvSpPr>
        <p:spPr>
          <a:xfrm rot="0">
            <a:off x="818268" y="1343739"/>
            <a:ext cx="16120992" cy="1514475"/>
          </a:xfrm>
          <a:prstGeom prst="rect">
            <a:avLst/>
          </a:prstGeom>
        </p:spPr>
        <p:txBody>
          <a:bodyPr anchor="t" rtlCol="false" tIns="0" lIns="0" bIns="0" rIns="0">
            <a:spAutoFit/>
          </a:bodyPr>
          <a:lstStyle/>
          <a:p>
            <a:pPr algn="ctr">
              <a:lnSpc>
                <a:spcPts val="11999"/>
              </a:lnSpc>
            </a:pPr>
            <a:r>
              <a:rPr lang="en-US" sz="9999" b="true">
                <a:solidFill>
                  <a:srgbClr val="FFFFFF"/>
                </a:solidFill>
                <a:latin typeface="Sahitya Bold"/>
                <a:ea typeface="Sahitya Bold"/>
                <a:cs typeface="Sahitya Bold"/>
                <a:sym typeface="Sahitya Bold"/>
              </a:rPr>
              <a:t>Benefits of the Partnership</a:t>
            </a:r>
          </a:p>
        </p:txBody>
      </p:sp>
      <p:sp>
        <p:nvSpPr>
          <p:cNvPr name="TextBox 11" id="11"/>
          <p:cNvSpPr txBox="true"/>
          <p:nvPr/>
        </p:nvSpPr>
        <p:spPr>
          <a:xfrm rot="0">
            <a:off x="509423" y="3963394"/>
            <a:ext cx="8205952" cy="6390218"/>
          </a:xfrm>
          <a:prstGeom prst="rect">
            <a:avLst/>
          </a:prstGeom>
        </p:spPr>
        <p:txBody>
          <a:bodyPr anchor="t" rtlCol="false" tIns="0" lIns="0" bIns="0" rIns="0">
            <a:spAutoFit/>
          </a:bodyPr>
          <a:lstStyle/>
          <a:p>
            <a:pPr algn="l" marL="477569" indent="-238785" lvl="1">
              <a:lnSpc>
                <a:spcPts val="3958"/>
              </a:lnSpc>
              <a:buAutoNum type="arabicPeriod" startAt="1"/>
            </a:pPr>
            <a:r>
              <a:rPr lang="en-US" b="true" sz="1979">
                <a:solidFill>
                  <a:srgbClr val="000000"/>
                </a:solidFill>
                <a:latin typeface="Sahitya Bold"/>
                <a:ea typeface="Sahitya Bold"/>
                <a:cs typeface="Sahitya Bold"/>
                <a:sym typeface="Sahitya Bold"/>
              </a:rPr>
              <a:t>Logistics and Support</a:t>
            </a:r>
          </a:p>
          <a:p>
            <a:pPr algn="l" marL="477569" indent="-238785" lvl="1">
              <a:lnSpc>
                <a:spcPts val="3958"/>
              </a:lnSpc>
            </a:pPr>
            <a:r>
              <a:rPr lang="en-US" b="true" sz="1979">
                <a:solidFill>
                  <a:srgbClr val="000000"/>
                </a:solidFill>
                <a:latin typeface="Sahitya Bold"/>
                <a:ea typeface="Sahitya Bold"/>
                <a:cs typeface="Sahitya Bold"/>
                <a:sym typeface="Sahitya Bold"/>
              </a:rPr>
              <a:t>Streamlined Logistics: </a:t>
            </a:r>
            <a:r>
              <a:rPr lang="en-US" sz="1979">
                <a:solidFill>
                  <a:srgbClr val="000000"/>
                </a:solidFill>
                <a:latin typeface="Sahitya"/>
                <a:ea typeface="Sahitya"/>
                <a:cs typeface="Sahitya"/>
                <a:sym typeface="Sahitya"/>
              </a:rPr>
              <a:t>Flair Plastic's dedicated sales support team efficiently organizes transportation and customs clearance for third-country shipments. This logistical support has been crucial in ensuring Kennedy Hygiene’s operations run smoothly, minimizing delays, and reducing operational costs.</a:t>
            </a:r>
          </a:p>
          <a:p>
            <a:pPr algn="l" marL="477569" indent="-238785" lvl="1">
              <a:lnSpc>
                <a:spcPts val="3958"/>
              </a:lnSpc>
              <a:buAutoNum type="arabicPeriod" startAt="1"/>
            </a:pPr>
            <a:r>
              <a:rPr lang="en-US" b="true" sz="1979">
                <a:solidFill>
                  <a:srgbClr val="000000"/>
                </a:solidFill>
                <a:latin typeface="Sahitya Bold"/>
                <a:ea typeface="Sahitya Bold"/>
                <a:cs typeface="Sahitya Bold"/>
                <a:sym typeface="Sahitya Bold"/>
              </a:rPr>
              <a:t>Inventory Management</a:t>
            </a:r>
          </a:p>
          <a:p>
            <a:pPr algn="l" marL="477569" indent="-238785" lvl="1">
              <a:lnSpc>
                <a:spcPts val="3958"/>
              </a:lnSpc>
            </a:pPr>
            <a:r>
              <a:rPr lang="en-US" b="true" sz="1979">
                <a:solidFill>
                  <a:srgbClr val="000000"/>
                </a:solidFill>
                <a:latin typeface="Sahitya Bold"/>
                <a:ea typeface="Sahitya Bold"/>
                <a:cs typeface="Sahitya Bold"/>
                <a:sym typeface="Sahitya Bold"/>
              </a:rPr>
              <a:t>Efficient Stock Control: </a:t>
            </a:r>
            <a:r>
              <a:rPr lang="en-US" sz="1979">
                <a:solidFill>
                  <a:srgbClr val="000000"/>
                </a:solidFill>
                <a:latin typeface="Sahitya"/>
                <a:ea typeface="Sahitya"/>
                <a:cs typeface="Sahitya"/>
                <a:sym typeface="Sahitya"/>
              </a:rPr>
              <a:t>With an extensive storage capacity of 15,000m², Flair Plastic adeptly manages inventory, ensuring rapid response to sudden order increases and maintaining a steady supply chain. This capacity allows Kennedy Hygiene to meet customer demands promptly, enhancing customer satisfaction and loyalty.</a:t>
            </a:r>
          </a:p>
          <a:p>
            <a:pPr algn="l" marL="477569" indent="-238785" lvl="1">
              <a:lnSpc>
                <a:spcPts val="3958"/>
              </a:lnSpc>
            </a:pPr>
          </a:p>
        </p:txBody>
      </p:sp>
      <p:sp>
        <p:nvSpPr>
          <p:cNvPr name="TextBox 12" id="12"/>
          <p:cNvSpPr txBox="true"/>
          <p:nvPr/>
        </p:nvSpPr>
        <p:spPr>
          <a:xfrm rot="0">
            <a:off x="9144000" y="3972919"/>
            <a:ext cx="8620197" cy="5775569"/>
          </a:xfrm>
          <a:prstGeom prst="rect">
            <a:avLst/>
          </a:prstGeom>
        </p:spPr>
        <p:txBody>
          <a:bodyPr anchor="t" rtlCol="false" tIns="0" lIns="0" bIns="0" rIns="0">
            <a:spAutoFit/>
          </a:bodyPr>
          <a:lstStyle/>
          <a:p>
            <a:pPr algn="l">
              <a:lnSpc>
                <a:spcPts val="3870"/>
              </a:lnSpc>
            </a:pPr>
            <a:r>
              <a:rPr lang="en-US" sz="1935" b="true">
                <a:solidFill>
                  <a:srgbClr val="000000"/>
                </a:solidFill>
                <a:latin typeface="Sahitya Bold"/>
                <a:ea typeface="Sahitya Bold"/>
                <a:cs typeface="Sahitya Bold"/>
                <a:sym typeface="Sahitya Bold"/>
              </a:rPr>
              <a:t>     </a:t>
            </a:r>
            <a:r>
              <a:rPr lang="en-US" sz="1935">
                <a:solidFill>
                  <a:srgbClr val="000000"/>
                </a:solidFill>
                <a:latin typeface="Sahitya"/>
                <a:ea typeface="Sahitya"/>
                <a:cs typeface="Sahitya"/>
                <a:sym typeface="Sahitya"/>
              </a:rPr>
              <a:t>3.</a:t>
            </a:r>
            <a:r>
              <a:rPr lang="en-US" sz="1935" b="true">
                <a:solidFill>
                  <a:srgbClr val="000000"/>
                </a:solidFill>
                <a:latin typeface="Sahitya Bold"/>
                <a:ea typeface="Sahitya Bold"/>
                <a:cs typeface="Sahitya Bold"/>
                <a:sym typeface="Sahitya Bold"/>
              </a:rPr>
              <a:t> </a:t>
            </a:r>
            <a:r>
              <a:rPr lang="en-US" sz="1935" b="true">
                <a:solidFill>
                  <a:srgbClr val="000000"/>
                </a:solidFill>
                <a:latin typeface="Sahitya Bold"/>
                <a:ea typeface="Sahitya Bold"/>
                <a:cs typeface="Sahitya Bold"/>
                <a:sym typeface="Sahitya Bold"/>
              </a:rPr>
              <a:t>Communication and Coordination</a:t>
            </a:r>
          </a:p>
          <a:p>
            <a:pPr algn="l" marL="466939" indent="-233470" lvl="1">
              <a:lnSpc>
                <a:spcPts val="3870"/>
              </a:lnSpc>
            </a:pPr>
            <a:r>
              <a:rPr lang="en-US" b="true" sz="1935">
                <a:solidFill>
                  <a:srgbClr val="000000"/>
                </a:solidFill>
                <a:latin typeface="Sahitya Bold"/>
                <a:ea typeface="Sahitya Bold"/>
                <a:cs typeface="Sahitya Bold"/>
                <a:sym typeface="Sahitya Bold"/>
              </a:rPr>
              <a:t>Weekly Alignment Meetings: </a:t>
            </a:r>
            <a:r>
              <a:rPr lang="en-US" sz="1935">
                <a:solidFill>
                  <a:srgbClr val="000000"/>
                </a:solidFill>
                <a:latin typeface="Sahitya"/>
                <a:ea typeface="Sahitya"/>
                <a:cs typeface="Sahitya"/>
                <a:sym typeface="Sahitya"/>
              </a:rPr>
              <a:t>Regular meetings facilitate real-time monitoring of large order volumes, allowing both companies to flexibly reorganize orders in response to changing customer demands. This level of communication ensures that both companies are aligned in their goals and can quickly adapt to market changes.</a:t>
            </a:r>
          </a:p>
          <a:p>
            <a:pPr algn="l">
              <a:lnSpc>
                <a:spcPts val="3870"/>
              </a:lnSpc>
            </a:pPr>
            <a:r>
              <a:rPr lang="en-US" sz="1935">
                <a:solidFill>
                  <a:srgbClr val="000000"/>
                </a:solidFill>
                <a:latin typeface="Sahitya"/>
                <a:ea typeface="Sahitya"/>
                <a:cs typeface="Sahitya"/>
                <a:sym typeface="Sahitya"/>
              </a:rPr>
              <a:t>   4. </a:t>
            </a:r>
            <a:r>
              <a:rPr lang="en-US" sz="1935" b="true">
                <a:solidFill>
                  <a:srgbClr val="000000"/>
                </a:solidFill>
                <a:latin typeface="Sahitya Bold"/>
                <a:ea typeface="Sahitya Bold"/>
                <a:cs typeface="Sahitya Bold"/>
                <a:sym typeface="Sahitya Bold"/>
              </a:rPr>
              <a:t>Quality Assurance</a:t>
            </a:r>
          </a:p>
          <a:p>
            <a:pPr algn="l" marL="466939" indent="-233470" lvl="1">
              <a:lnSpc>
                <a:spcPts val="3870"/>
              </a:lnSpc>
            </a:pPr>
            <a:r>
              <a:rPr lang="en-US" b="true" sz="1935">
                <a:solidFill>
                  <a:srgbClr val="000000"/>
                </a:solidFill>
                <a:latin typeface="Sahitya Bold"/>
                <a:ea typeface="Sahitya Bold"/>
                <a:cs typeface="Sahitya Bold"/>
                <a:sym typeface="Sahitya Bold"/>
              </a:rPr>
              <a:t>Continuous Quality Feedback</a:t>
            </a:r>
            <a:r>
              <a:rPr lang="en-US" sz="1935">
                <a:solidFill>
                  <a:srgbClr val="000000"/>
                </a:solidFill>
                <a:latin typeface="Sahitya"/>
                <a:ea typeface="Sahitya"/>
                <a:cs typeface="Sahitya"/>
                <a:sym typeface="Sahitya"/>
              </a:rPr>
              <a:t>: Ongoing feedback between the quality assurance teams ensures the maintenance and enhancement of consistent quality standards. This collaborative approach to quality management has led to continuous improvements in product reliability and customer satisfaction.</a:t>
            </a:r>
          </a:p>
          <a:p>
            <a:pPr algn="l" marL="466939" indent="-233470" lvl="1">
              <a:lnSpc>
                <a:spcPts val="38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571986" cy="5143500"/>
            <a:chOff x="0" y="0"/>
            <a:chExt cx="6095981" cy="6858000"/>
          </a:xfrm>
        </p:grpSpPr>
        <p:sp>
          <p:nvSpPr>
            <p:cNvPr name="Freeform 3" id="3"/>
            <p:cNvSpPr/>
            <p:nvPr/>
          </p:nvSpPr>
          <p:spPr>
            <a:xfrm flipH="false" flipV="false" rot="0">
              <a:off x="0" y="0"/>
              <a:ext cx="6096000" cy="6858000"/>
            </a:xfrm>
            <a:custGeom>
              <a:avLst/>
              <a:gdLst/>
              <a:ahLst/>
              <a:cxnLst/>
              <a:rect r="r" b="b" t="t" l="l"/>
              <a:pathLst>
                <a:path h="6858000" w="6096000">
                  <a:moveTo>
                    <a:pt x="0" y="0"/>
                  </a:moveTo>
                  <a:lnTo>
                    <a:pt x="6096000" y="0"/>
                  </a:lnTo>
                  <a:lnTo>
                    <a:pt x="6096000" y="6858000"/>
                  </a:lnTo>
                  <a:lnTo>
                    <a:pt x="0" y="6858000"/>
                  </a:lnTo>
                  <a:close/>
                </a:path>
              </a:pathLst>
            </a:custGeom>
            <a:solidFill>
              <a:srgbClr val="465959"/>
            </a:solidFill>
          </p:spPr>
        </p:sp>
      </p:grpSp>
      <p:sp>
        <p:nvSpPr>
          <p:cNvPr name="TextBox 4" id="4"/>
          <p:cNvSpPr txBox="true"/>
          <p:nvPr/>
        </p:nvSpPr>
        <p:spPr>
          <a:xfrm rot="0">
            <a:off x="310772" y="3012516"/>
            <a:ext cx="3784240" cy="1752600"/>
          </a:xfrm>
          <a:prstGeom prst="rect">
            <a:avLst/>
          </a:prstGeom>
        </p:spPr>
        <p:txBody>
          <a:bodyPr anchor="t" rtlCol="false" tIns="0" lIns="0" bIns="0" rIns="0">
            <a:spAutoFit/>
          </a:bodyPr>
          <a:lstStyle/>
          <a:p>
            <a:pPr algn="l">
              <a:lnSpc>
                <a:spcPts val="6959"/>
              </a:lnSpc>
            </a:pPr>
            <a:r>
              <a:rPr lang="en-US" sz="5799" b="true">
                <a:solidFill>
                  <a:srgbClr val="FFFFFF"/>
                </a:solidFill>
                <a:latin typeface="Sahitya Bold"/>
                <a:ea typeface="Sahitya Bold"/>
                <a:cs typeface="Sahitya Bold"/>
                <a:sym typeface="Sahitya Bold"/>
              </a:rPr>
              <a:t>Addressing Challenges</a:t>
            </a:r>
          </a:p>
        </p:txBody>
      </p:sp>
      <p:sp>
        <p:nvSpPr>
          <p:cNvPr name="Freeform 5" id="5"/>
          <p:cNvSpPr/>
          <p:nvPr/>
        </p:nvSpPr>
        <p:spPr>
          <a:xfrm flipH="false" flipV="false" rot="0">
            <a:off x="0" y="5143500"/>
            <a:ext cx="4571994" cy="5157106"/>
          </a:xfrm>
          <a:custGeom>
            <a:avLst/>
            <a:gdLst/>
            <a:ahLst/>
            <a:cxnLst/>
            <a:rect r="r" b="b" t="t" l="l"/>
            <a:pathLst>
              <a:path h="5157106" w="4571994">
                <a:moveTo>
                  <a:pt x="0" y="0"/>
                </a:moveTo>
                <a:lnTo>
                  <a:pt x="4571994" y="0"/>
                </a:lnTo>
                <a:lnTo>
                  <a:pt x="4571994" y="5157106"/>
                </a:lnTo>
                <a:lnTo>
                  <a:pt x="0" y="5157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106990" y="2102227"/>
            <a:ext cx="11832268" cy="5408650"/>
          </a:xfrm>
          <a:prstGeom prst="rect">
            <a:avLst/>
          </a:prstGeom>
        </p:spPr>
        <p:txBody>
          <a:bodyPr anchor="t" rtlCol="false" tIns="0" lIns="0" bIns="0" rIns="0">
            <a:spAutoFit/>
          </a:bodyPr>
          <a:lstStyle/>
          <a:p>
            <a:pPr algn="l">
              <a:lnSpc>
                <a:spcPts val="5468"/>
              </a:lnSpc>
            </a:pPr>
            <a:r>
              <a:rPr lang="en-US" sz="2734" b="true">
                <a:solidFill>
                  <a:srgbClr val="000000"/>
                </a:solidFill>
                <a:latin typeface="Sahitya Bold"/>
                <a:ea typeface="Sahitya Bold"/>
                <a:cs typeface="Sahitya Bold"/>
                <a:sym typeface="Sahitya Bold"/>
              </a:rPr>
              <a:t>Raw Material Procurement</a:t>
            </a:r>
          </a:p>
          <a:p>
            <a:pPr algn="l">
              <a:lnSpc>
                <a:spcPts val="5468"/>
              </a:lnSpc>
            </a:pPr>
          </a:p>
          <a:p>
            <a:pPr algn="l">
              <a:lnSpc>
                <a:spcPts val="5468"/>
              </a:lnSpc>
            </a:pPr>
            <a:r>
              <a:rPr lang="en-US" sz="2734" b="true">
                <a:solidFill>
                  <a:srgbClr val="000000"/>
                </a:solidFill>
                <a:latin typeface="Sahitya Bold"/>
                <a:ea typeface="Sahitya Bold"/>
                <a:cs typeface="Sahitya Bold"/>
                <a:sym typeface="Sahitya Bold"/>
              </a:rPr>
              <a:t>	Adaptable Production Planning</a:t>
            </a:r>
            <a:r>
              <a:rPr lang="en-US" sz="2734">
                <a:solidFill>
                  <a:srgbClr val="000000"/>
                </a:solidFill>
                <a:latin typeface="Sahitya"/>
                <a:ea typeface="Sahitya"/>
                <a:cs typeface="Sahitya"/>
                <a:sym typeface="Sahitya"/>
              </a:rPr>
              <a:t>: Procuring raw materials on time can be challenging. Flair Plastic addresses this by swiftly adjusting production plans to mitigate delays, ensuring timely order fulfillment. This proactive approach minimizes the impact of supply chain disruptions and maintains production schedules</a:t>
            </a:r>
          </a:p>
          <a:p>
            <a:pPr algn="l">
              <a:lnSpc>
                <a:spcPts val="546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39122"/>
            <a:ext cx="9144000" cy="5147876"/>
            <a:chOff x="0" y="0"/>
            <a:chExt cx="12192000" cy="6863835"/>
          </a:xfrm>
        </p:grpSpPr>
        <p:sp>
          <p:nvSpPr>
            <p:cNvPr name="Freeform 3" id="3"/>
            <p:cNvSpPr/>
            <p:nvPr/>
          </p:nvSpPr>
          <p:spPr>
            <a:xfrm flipH="false" flipV="false" rot="0">
              <a:off x="0" y="0"/>
              <a:ext cx="12192000" cy="6863842"/>
            </a:xfrm>
            <a:custGeom>
              <a:avLst/>
              <a:gdLst/>
              <a:ahLst/>
              <a:cxnLst/>
              <a:rect r="r" b="b" t="t" l="l"/>
              <a:pathLst>
                <a:path h="6863842" w="12192000">
                  <a:moveTo>
                    <a:pt x="0" y="0"/>
                  </a:moveTo>
                  <a:lnTo>
                    <a:pt x="12192000" y="0"/>
                  </a:lnTo>
                  <a:lnTo>
                    <a:pt x="12192000" y="6863842"/>
                  </a:lnTo>
                  <a:lnTo>
                    <a:pt x="0" y="6863842"/>
                  </a:lnTo>
                  <a:close/>
                </a:path>
              </a:pathLst>
            </a:custGeom>
            <a:solidFill>
              <a:srgbClr val="465959"/>
            </a:solidFill>
          </p:spPr>
        </p:sp>
      </p:grpSp>
      <p:sp>
        <p:nvSpPr>
          <p:cNvPr name="TextBox 4" id="4"/>
          <p:cNvSpPr txBox="true"/>
          <p:nvPr/>
        </p:nvSpPr>
        <p:spPr>
          <a:xfrm rot="0">
            <a:off x="818268" y="6724174"/>
            <a:ext cx="7487532" cy="2495550"/>
          </a:xfrm>
          <a:prstGeom prst="rect">
            <a:avLst/>
          </a:prstGeom>
        </p:spPr>
        <p:txBody>
          <a:bodyPr anchor="t" rtlCol="false" tIns="0" lIns="0" bIns="0" rIns="0">
            <a:spAutoFit/>
          </a:bodyPr>
          <a:lstStyle/>
          <a:p>
            <a:pPr algn="l">
              <a:lnSpc>
                <a:spcPts val="9875"/>
              </a:lnSpc>
            </a:pPr>
            <a:r>
              <a:rPr lang="en-US" sz="8229" b="true">
                <a:solidFill>
                  <a:srgbClr val="FFFFFF"/>
                </a:solidFill>
                <a:latin typeface="Sahitya Bold"/>
                <a:ea typeface="Sahitya Bold"/>
                <a:cs typeface="Sahitya Bold"/>
                <a:sym typeface="Sahitya Bold"/>
              </a:rPr>
              <a:t>Innovation and Development</a:t>
            </a:r>
          </a:p>
        </p:txBody>
      </p:sp>
      <p:sp>
        <p:nvSpPr>
          <p:cNvPr name="Freeform 5" id="5"/>
          <p:cNvSpPr/>
          <p:nvPr/>
        </p:nvSpPr>
        <p:spPr>
          <a:xfrm flipH="false" flipV="false" rot="0">
            <a:off x="40" y="20"/>
            <a:ext cx="9143956" cy="5139100"/>
          </a:xfrm>
          <a:custGeom>
            <a:avLst/>
            <a:gdLst/>
            <a:ahLst/>
            <a:cxnLst/>
            <a:rect r="r" b="b" t="t" l="l"/>
            <a:pathLst>
              <a:path h="5139100" w="9143956">
                <a:moveTo>
                  <a:pt x="0" y="0"/>
                </a:moveTo>
                <a:lnTo>
                  <a:pt x="9143956" y="0"/>
                </a:lnTo>
                <a:lnTo>
                  <a:pt x="9143956" y="5139100"/>
                </a:lnTo>
                <a:lnTo>
                  <a:pt x="0" y="5139100"/>
                </a:lnTo>
                <a:lnTo>
                  <a:pt x="0" y="0"/>
                </a:lnTo>
                <a:close/>
              </a:path>
            </a:pathLst>
          </a:custGeom>
          <a:blipFill>
            <a:blip r:embed="rId2"/>
            <a:stretch>
              <a:fillRect l="0" t="-9381" r="-186" b="-9386"/>
            </a:stretch>
          </a:blipFill>
        </p:spPr>
      </p:sp>
      <p:sp>
        <p:nvSpPr>
          <p:cNvPr name="TextBox 6" id="6"/>
          <p:cNvSpPr txBox="true"/>
          <p:nvPr/>
        </p:nvSpPr>
        <p:spPr>
          <a:xfrm rot="0">
            <a:off x="9791700" y="2083712"/>
            <a:ext cx="8185528" cy="5636615"/>
          </a:xfrm>
          <a:prstGeom prst="rect">
            <a:avLst/>
          </a:prstGeom>
        </p:spPr>
        <p:txBody>
          <a:bodyPr anchor="t" rtlCol="false" tIns="0" lIns="0" bIns="0" rIns="0">
            <a:spAutoFit/>
          </a:bodyPr>
          <a:lstStyle/>
          <a:p>
            <a:pPr algn="l">
              <a:lnSpc>
                <a:spcPts val="5668"/>
              </a:lnSpc>
            </a:pPr>
            <a:r>
              <a:rPr lang="en-US" sz="2834">
                <a:solidFill>
                  <a:srgbClr val="000000"/>
                </a:solidFill>
                <a:latin typeface="Sahitya"/>
                <a:ea typeface="Sahitya"/>
                <a:cs typeface="Sahitya"/>
                <a:sym typeface="Sahitya"/>
              </a:rPr>
              <a:t>Flair Plastic significantly contributes to Kennedy Hygiene’s product innovation through professional reviews of plastic injection mold designs. This collaborative effort extends to product assembly, fostering the development of next-generation hygiene solutions. By leveraging their combined expertise, the partners have been able to introduce innovative products that set new industry standards.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867166"/>
            <a:ext cx="18288000" cy="3419834"/>
            <a:chOff x="0" y="0"/>
            <a:chExt cx="24384000" cy="4559779"/>
          </a:xfrm>
        </p:grpSpPr>
        <p:sp>
          <p:nvSpPr>
            <p:cNvPr name="Freeform 3" id="3"/>
            <p:cNvSpPr/>
            <p:nvPr/>
          </p:nvSpPr>
          <p:spPr>
            <a:xfrm flipH="false" flipV="false" rot="0">
              <a:off x="0" y="0"/>
              <a:ext cx="24384000" cy="4559808"/>
            </a:xfrm>
            <a:custGeom>
              <a:avLst/>
              <a:gdLst/>
              <a:ahLst/>
              <a:cxnLst/>
              <a:rect r="r" b="b" t="t" l="l"/>
              <a:pathLst>
                <a:path h="4559808" w="24384000">
                  <a:moveTo>
                    <a:pt x="0" y="0"/>
                  </a:moveTo>
                  <a:lnTo>
                    <a:pt x="24384000" y="0"/>
                  </a:lnTo>
                  <a:lnTo>
                    <a:pt x="24384000" y="4559808"/>
                  </a:lnTo>
                  <a:lnTo>
                    <a:pt x="0" y="4559808"/>
                  </a:lnTo>
                  <a:close/>
                </a:path>
              </a:pathLst>
            </a:custGeom>
            <a:solidFill>
              <a:srgbClr val="465959"/>
            </a:solidFill>
          </p:spPr>
        </p:sp>
      </p:grpSp>
      <p:sp>
        <p:nvSpPr>
          <p:cNvPr name="TextBox 4" id="4"/>
          <p:cNvSpPr txBox="true"/>
          <p:nvPr/>
        </p:nvSpPr>
        <p:spPr>
          <a:xfrm rot="0">
            <a:off x="818268" y="7706107"/>
            <a:ext cx="16120992" cy="1247775"/>
          </a:xfrm>
          <a:prstGeom prst="rect">
            <a:avLst/>
          </a:prstGeom>
        </p:spPr>
        <p:txBody>
          <a:bodyPr anchor="t" rtlCol="false" tIns="0" lIns="0" bIns="0" rIns="0">
            <a:spAutoFit/>
          </a:bodyPr>
          <a:lstStyle/>
          <a:p>
            <a:pPr algn="ctr">
              <a:lnSpc>
                <a:spcPts val="9875"/>
              </a:lnSpc>
            </a:pPr>
            <a:r>
              <a:rPr lang="en-US" sz="8229" b="true">
                <a:solidFill>
                  <a:srgbClr val="FFFFFF"/>
                </a:solidFill>
                <a:latin typeface="Sahitya Bold"/>
                <a:ea typeface="Sahitya Bold"/>
                <a:cs typeface="Sahitya Bold"/>
                <a:sym typeface="Sahitya Bold"/>
              </a:rPr>
              <a:t>Sustainability Initiatives</a:t>
            </a:r>
          </a:p>
        </p:txBody>
      </p:sp>
      <p:sp>
        <p:nvSpPr>
          <p:cNvPr name="TextBox 5" id="5"/>
          <p:cNvSpPr txBox="true"/>
          <p:nvPr/>
        </p:nvSpPr>
        <p:spPr>
          <a:xfrm rot="0">
            <a:off x="818268" y="283284"/>
            <a:ext cx="7813962" cy="6641846"/>
          </a:xfrm>
          <a:prstGeom prst="rect">
            <a:avLst/>
          </a:prstGeom>
        </p:spPr>
        <p:txBody>
          <a:bodyPr anchor="t" rtlCol="false" tIns="0" lIns="0" bIns="0" rIns="0">
            <a:spAutoFit/>
          </a:bodyPr>
          <a:lstStyle/>
          <a:p>
            <a:pPr algn="l">
              <a:lnSpc>
                <a:spcPts val="3808"/>
              </a:lnSpc>
            </a:pPr>
            <a:r>
              <a:rPr lang="en-US" sz="2379">
                <a:solidFill>
                  <a:srgbClr val="000000"/>
                </a:solidFill>
                <a:latin typeface="Sahitya"/>
                <a:ea typeface="Sahitya"/>
                <a:cs typeface="Sahitya"/>
                <a:sym typeface="Sahitya"/>
              </a:rPr>
              <a:t>The partnership is committed to sustainability, implementing several initiatives, including:</a:t>
            </a:r>
          </a:p>
          <a:p>
            <a:pPr algn="l" marL="922626" indent="-307542" lvl="2">
              <a:lnSpc>
                <a:spcPts val="3808"/>
              </a:lnSpc>
              <a:buFont typeface="Arial"/>
              <a:buChar char="⚬"/>
            </a:pPr>
            <a:r>
              <a:rPr lang="en-US" b="true" sz="2379">
                <a:solidFill>
                  <a:srgbClr val="000000"/>
                </a:solidFill>
                <a:latin typeface="Sahitya Bold"/>
                <a:ea typeface="Sahitya Bold"/>
                <a:cs typeface="Sahitya Bold"/>
                <a:sym typeface="Sahitya Bold"/>
              </a:rPr>
              <a:t>Recycled Materials</a:t>
            </a:r>
            <a:r>
              <a:rPr lang="en-US" sz="2379">
                <a:solidFill>
                  <a:srgbClr val="000000"/>
                </a:solidFill>
                <a:latin typeface="Sahitya"/>
                <a:ea typeface="Sahitya"/>
                <a:cs typeface="Sahitya"/>
                <a:sym typeface="Sahitya"/>
              </a:rPr>
              <a:t>: Incorporation of recycled materials in production processes to reduce environmental impact.</a:t>
            </a:r>
          </a:p>
          <a:p>
            <a:pPr algn="l" marL="922626" indent="-307542" lvl="2">
              <a:lnSpc>
                <a:spcPts val="3808"/>
              </a:lnSpc>
              <a:buFont typeface="Arial"/>
              <a:buChar char="⚬"/>
            </a:pPr>
            <a:r>
              <a:rPr lang="en-US" b="true" sz="2379">
                <a:solidFill>
                  <a:srgbClr val="000000"/>
                </a:solidFill>
                <a:latin typeface="Sahitya Bold"/>
                <a:ea typeface="Sahitya Bold"/>
                <a:cs typeface="Sahitya Bold"/>
                <a:sym typeface="Sahitya Bold"/>
              </a:rPr>
              <a:t>Bulk Procurement</a:t>
            </a:r>
            <a:r>
              <a:rPr lang="en-US" sz="2379">
                <a:solidFill>
                  <a:srgbClr val="000000"/>
                </a:solidFill>
                <a:latin typeface="Sahitya"/>
                <a:ea typeface="Sahitya"/>
                <a:cs typeface="Sahitya"/>
                <a:sym typeface="Sahitya"/>
              </a:rPr>
              <a:t>: Purchasing raw materials in bulk to minimize waste and lower costs.</a:t>
            </a:r>
          </a:p>
          <a:p>
            <a:pPr algn="l" marL="922626" indent="-307542" lvl="2">
              <a:lnSpc>
                <a:spcPts val="3808"/>
              </a:lnSpc>
              <a:buFont typeface="Arial"/>
              <a:buChar char="⚬"/>
            </a:pPr>
            <a:r>
              <a:rPr lang="en-US" b="true" sz="2379">
                <a:solidFill>
                  <a:srgbClr val="000000"/>
                </a:solidFill>
                <a:latin typeface="Sahitya Bold"/>
                <a:ea typeface="Sahitya Bold"/>
                <a:cs typeface="Sahitya Bold"/>
                <a:sym typeface="Sahitya Bold"/>
              </a:rPr>
              <a:t>Optimized Order Quantities</a:t>
            </a:r>
            <a:r>
              <a:rPr lang="en-US" sz="2379">
                <a:solidFill>
                  <a:srgbClr val="000000"/>
                </a:solidFill>
                <a:latin typeface="Sahitya"/>
                <a:ea typeface="Sahitya"/>
                <a:cs typeface="Sahitya"/>
                <a:sym typeface="Sahitya"/>
              </a:rPr>
              <a:t>: Setting larger order quantities to enhance efficiency and reduce environmental impact. These initiatives not only improve the sustainability of the production process but also demonstrate a commitment to environmental stewardship.</a:t>
            </a:r>
          </a:p>
          <a:p>
            <a:pPr algn="l" marL="922626" indent="-307542" lvl="2">
              <a:lnSpc>
                <a:spcPts val="3808"/>
              </a:lnSpc>
            </a:pPr>
          </a:p>
        </p:txBody>
      </p:sp>
      <p:sp>
        <p:nvSpPr>
          <p:cNvPr name="Freeform 6" id="6" descr="Plant growing in a concrete crack"/>
          <p:cNvSpPr/>
          <p:nvPr/>
        </p:nvSpPr>
        <p:spPr>
          <a:xfrm flipH="false" flipV="false" rot="0">
            <a:off x="9143996" y="20"/>
            <a:ext cx="9144004" cy="6867146"/>
          </a:xfrm>
          <a:custGeom>
            <a:avLst/>
            <a:gdLst/>
            <a:ahLst/>
            <a:cxnLst/>
            <a:rect r="r" b="b" t="t" l="l"/>
            <a:pathLst>
              <a:path h="6867146" w="9144004">
                <a:moveTo>
                  <a:pt x="0" y="0"/>
                </a:moveTo>
                <a:lnTo>
                  <a:pt x="9144004" y="0"/>
                </a:lnTo>
                <a:lnTo>
                  <a:pt x="9144004" y="6867146"/>
                </a:lnTo>
                <a:lnTo>
                  <a:pt x="0" y="6867146"/>
                </a:lnTo>
                <a:lnTo>
                  <a:pt x="0" y="0"/>
                </a:lnTo>
                <a:close/>
              </a:path>
            </a:pathLst>
          </a:custGeom>
          <a:blipFill>
            <a:blip r:embed="rId2"/>
            <a:stretch>
              <a:fillRect l="0" t="0" r="-12678" b="-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 y="42"/>
            <a:ext cx="18288000" cy="3436712"/>
            <a:chOff x="0" y="0"/>
            <a:chExt cx="24384000" cy="4582283"/>
          </a:xfrm>
        </p:grpSpPr>
        <p:sp>
          <p:nvSpPr>
            <p:cNvPr name="Freeform 3" id="3"/>
            <p:cNvSpPr/>
            <p:nvPr/>
          </p:nvSpPr>
          <p:spPr>
            <a:xfrm flipH="false" flipV="false" rot="0">
              <a:off x="0" y="0"/>
              <a:ext cx="24384000" cy="4582287"/>
            </a:xfrm>
            <a:custGeom>
              <a:avLst/>
              <a:gdLst/>
              <a:ahLst/>
              <a:cxnLst/>
              <a:rect r="r" b="b" t="t" l="l"/>
              <a:pathLst>
                <a:path h="4582287" w="24384000">
                  <a:moveTo>
                    <a:pt x="0" y="0"/>
                  </a:moveTo>
                  <a:lnTo>
                    <a:pt x="24384000" y="0"/>
                  </a:lnTo>
                  <a:lnTo>
                    <a:pt x="24384000" y="4582287"/>
                  </a:lnTo>
                  <a:lnTo>
                    <a:pt x="0" y="4582287"/>
                  </a:lnTo>
                  <a:close/>
                </a:path>
              </a:pathLst>
            </a:custGeom>
            <a:solidFill>
              <a:srgbClr val="465959"/>
            </a:solidFill>
          </p:spPr>
        </p:sp>
      </p:grpSp>
      <p:grpSp>
        <p:nvGrpSpPr>
          <p:cNvPr name="Group 4" id="4"/>
          <p:cNvGrpSpPr/>
          <p:nvPr/>
        </p:nvGrpSpPr>
        <p:grpSpPr>
          <a:xfrm rot="0">
            <a:off x="0" y="0"/>
            <a:ext cx="9125466" cy="10291998"/>
            <a:chOff x="0" y="0"/>
            <a:chExt cx="12167288" cy="13722664"/>
          </a:xfrm>
        </p:grpSpPr>
        <p:sp>
          <p:nvSpPr>
            <p:cNvPr name="Freeform 5" id="5"/>
            <p:cNvSpPr/>
            <p:nvPr/>
          </p:nvSpPr>
          <p:spPr>
            <a:xfrm flipH="false" flipV="false" rot="0">
              <a:off x="0" y="0"/>
              <a:ext cx="12167235" cy="13722604"/>
            </a:xfrm>
            <a:custGeom>
              <a:avLst/>
              <a:gdLst/>
              <a:ahLst/>
              <a:cxnLst/>
              <a:rect r="r" b="b" t="t" l="l"/>
              <a:pathLst>
                <a:path h="13722604" w="12167235">
                  <a:moveTo>
                    <a:pt x="0" y="0"/>
                  </a:moveTo>
                  <a:lnTo>
                    <a:pt x="12167235" y="0"/>
                  </a:lnTo>
                  <a:lnTo>
                    <a:pt x="12167235" y="13722604"/>
                  </a:lnTo>
                  <a:lnTo>
                    <a:pt x="0" y="13722604"/>
                  </a:lnTo>
                  <a:close/>
                </a:path>
              </a:pathLst>
            </a:custGeom>
            <a:solidFill>
              <a:srgbClr val="465959"/>
            </a:solidFill>
          </p:spPr>
        </p:sp>
      </p:grpSp>
      <p:sp>
        <p:nvSpPr>
          <p:cNvPr name="TextBox 6" id="6"/>
          <p:cNvSpPr txBox="true"/>
          <p:nvPr/>
        </p:nvSpPr>
        <p:spPr>
          <a:xfrm rot="0">
            <a:off x="818268" y="2565150"/>
            <a:ext cx="7351064" cy="1247775"/>
          </a:xfrm>
          <a:prstGeom prst="rect">
            <a:avLst/>
          </a:prstGeom>
        </p:spPr>
        <p:txBody>
          <a:bodyPr anchor="t" rtlCol="false" tIns="0" lIns="0" bIns="0" rIns="0">
            <a:spAutoFit/>
          </a:bodyPr>
          <a:lstStyle/>
          <a:p>
            <a:pPr algn="l">
              <a:lnSpc>
                <a:spcPts val="9875"/>
              </a:lnSpc>
            </a:pPr>
            <a:r>
              <a:rPr lang="en-US" sz="8229" b="true">
                <a:solidFill>
                  <a:srgbClr val="FFFFFF"/>
                </a:solidFill>
                <a:latin typeface="Sahitya Bold"/>
                <a:ea typeface="Sahitya Bold"/>
                <a:cs typeface="Sahitya Bold"/>
                <a:sym typeface="Sahitya Bold"/>
              </a:rPr>
              <a:t>Market Trends</a:t>
            </a:r>
          </a:p>
        </p:txBody>
      </p:sp>
      <p:sp>
        <p:nvSpPr>
          <p:cNvPr name="TextBox 7" id="7"/>
          <p:cNvSpPr txBox="true"/>
          <p:nvPr/>
        </p:nvSpPr>
        <p:spPr>
          <a:xfrm rot="0">
            <a:off x="818268" y="4757777"/>
            <a:ext cx="7351064" cy="4213352"/>
          </a:xfrm>
          <a:prstGeom prst="rect">
            <a:avLst/>
          </a:prstGeom>
        </p:spPr>
        <p:txBody>
          <a:bodyPr anchor="t" rtlCol="false" tIns="0" lIns="0" bIns="0" rIns="0">
            <a:spAutoFit/>
          </a:bodyPr>
          <a:lstStyle/>
          <a:p>
            <a:pPr algn="l">
              <a:lnSpc>
                <a:spcPts val="4809"/>
              </a:lnSpc>
            </a:pPr>
            <a:r>
              <a:rPr lang="en-US" sz="2404">
                <a:solidFill>
                  <a:srgbClr val="FFFFFF"/>
                </a:solidFill>
                <a:latin typeface="Sahitya"/>
                <a:ea typeface="Sahitya"/>
                <a:cs typeface="Sahitya"/>
                <a:sym typeface="Sahitya"/>
              </a:rPr>
              <a:t>Kennedy Hygiene’s strong market position has resulted in a steady increase in order volumes, providing a stable business contribution. This growth underscores the strength of the partnership and enhances the competitive edge of both companies. The ability to scale operations efficiently has allowed both companies to capitalize on market opportunities and drive business growth.</a:t>
            </a:r>
          </a:p>
        </p:txBody>
      </p:sp>
      <p:sp>
        <p:nvSpPr>
          <p:cNvPr name="Freeform 8" id="8" descr="Graph on document with pen"/>
          <p:cNvSpPr/>
          <p:nvPr/>
        </p:nvSpPr>
        <p:spPr>
          <a:xfrm flipH="false" flipV="false" rot="0">
            <a:off x="9125466" y="20"/>
            <a:ext cx="9162534" cy="10286980"/>
          </a:xfrm>
          <a:custGeom>
            <a:avLst/>
            <a:gdLst/>
            <a:ahLst/>
            <a:cxnLst/>
            <a:rect r="r" b="b" t="t" l="l"/>
            <a:pathLst>
              <a:path h="10286980" w="9162534">
                <a:moveTo>
                  <a:pt x="0" y="0"/>
                </a:moveTo>
                <a:lnTo>
                  <a:pt x="9162534" y="0"/>
                </a:lnTo>
                <a:lnTo>
                  <a:pt x="9162534" y="10286980"/>
                </a:lnTo>
                <a:lnTo>
                  <a:pt x="0" y="10286980"/>
                </a:lnTo>
                <a:lnTo>
                  <a:pt x="0" y="0"/>
                </a:lnTo>
                <a:close/>
              </a:path>
            </a:pathLst>
          </a:custGeom>
          <a:blipFill>
            <a:blip r:embed="rId2"/>
            <a:stretch>
              <a:fillRect l="-43517" t="0" r="-24932"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58816"/>
            <a:ext cx="18288000" cy="6828182"/>
          </a:xfrm>
          <a:custGeom>
            <a:avLst/>
            <a:gdLst/>
            <a:ahLst/>
            <a:cxnLst/>
            <a:rect r="r" b="b" t="t" l="l"/>
            <a:pathLst>
              <a:path h="6828182" w="18288000">
                <a:moveTo>
                  <a:pt x="0" y="0"/>
                </a:moveTo>
                <a:lnTo>
                  <a:pt x="18288000" y="0"/>
                </a:lnTo>
                <a:lnTo>
                  <a:pt x="18288000" y="6828182"/>
                </a:lnTo>
                <a:lnTo>
                  <a:pt x="0" y="6828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9368"/>
            <a:ext cx="9143994" cy="3478186"/>
            <a:chOff x="0" y="0"/>
            <a:chExt cx="12191992" cy="4637581"/>
          </a:xfrm>
        </p:grpSpPr>
        <p:sp>
          <p:nvSpPr>
            <p:cNvPr name="Freeform 4" id="4"/>
            <p:cNvSpPr/>
            <p:nvPr/>
          </p:nvSpPr>
          <p:spPr>
            <a:xfrm flipH="false" flipV="false" rot="0">
              <a:off x="0" y="0"/>
              <a:ext cx="12192000" cy="4637532"/>
            </a:xfrm>
            <a:custGeom>
              <a:avLst/>
              <a:gdLst/>
              <a:ahLst/>
              <a:cxnLst/>
              <a:rect r="r" b="b" t="t" l="l"/>
              <a:pathLst>
                <a:path h="4637532" w="12192000">
                  <a:moveTo>
                    <a:pt x="0" y="0"/>
                  </a:moveTo>
                  <a:lnTo>
                    <a:pt x="12192000" y="0"/>
                  </a:lnTo>
                  <a:lnTo>
                    <a:pt x="12192000" y="4637532"/>
                  </a:lnTo>
                  <a:lnTo>
                    <a:pt x="0" y="4637532"/>
                  </a:lnTo>
                  <a:close/>
                </a:path>
              </a:pathLst>
            </a:custGeom>
            <a:solidFill>
              <a:srgbClr val="465959"/>
            </a:solidFill>
          </p:spPr>
        </p:sp>
      </p:grpSp>
      <p:sp>
        <p:nvSpPr>
          <p:cNvPr name="TextBox 5" id="5"/>
          <p:cNvSpPr txBox="true"/>
          <p:nvPr/>
        </p:nvSpPr>
        <p:spPr>
          <a:xfrm rot="0">
            <a:off x="818266" y="1210138"/>
            <a:ext cx="7693964" cy="1009650"/>
          </a:xfrm>
          <a:prstGeom prst="rect">
            <a:avLst/>
          </a:prstGeom>
        </p:spPr>
        <p:txBody>
          <a:bodyPr anchor="t" rtlCol="false" tIns="0" lIns="0" bIns="0" rIns="0">
            <a:spAutoFit/>
          </a:bodyPr>
          <a:lstStyle/>
          <a:p>
            <a:pPr algn="ctr">
              <a:lnSpc>
                <a:spcPts val="7920"/>
              </a:lnSpc>
            </a:pPr>
            <a:r>
              <a:rPr lang="en-US" sz="6600">
                <a:solidFill>
                  <a:srgbClr val="FFFFFF"/>
                </a:solidFill>
                <a:latin typeface="Sahitya"/>
                <a:ea typeface="Sahitya"/>
                <a:cs typeface="Sahitya"/>
                <a:sym typeface="Sahitya"/>
              </a:rPr>
              <a:t>Final Reflection</a:t>
            </a:r>
          </a:p>
        </p:txBody>
      </p:sp>
      <p:sp>
        <p:nvSpPr>
          <p:cNvPr name="Freeform 6" id="6" descr="Handshake"/>
          <p:cNvSpPr/>
          <p:nvPr/>
        </p:nvSpPr>
        <p:spPr>
          <a:xfrm flipH="false" flipV="false" rot="0">
            <a:off x="12188042" y="204788"/>
            <a:ext cx="2960932" cy="2960932"/>
          </a:xfrm>
          <a:custGeom>
            <a:avLst/>
            <a:gdLst/>
            <a:ahLst/>
            <a:cxnLst/>
            <a:rect r="r" b="b" t="t" l="l"/>
            <a:pathLst>
              <a:path h="2960932" w="2960932">
                <a:moveTo>
                  <a:pt x="0" y="0"/>
                </a:moveTo>
                <a:lnTo>
                  <a:pt x="2960932" y="0"/>
                </a:lnTo>
                <a:lnTo>
                  <a:pt x="2960932" y="2960932"/>
                </a:lnTo>
                <a:lnTo>
                  <a:pt x="0" y="2960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18266" y="3834074"/>
            <a:ext cx="15159832" cy="3493490"/>
          </a:xfrm>
          <a:prstGeom prst="rect">
            <a:avLst/>
          </a:prstGeom>
        </p:spPr>
        <p:txBody>
          <a:bodyPr anchor="t" rtlCol="false" tIns="0" lIns="0" bIns="0" rIns="0">
            <a:spAutoFit/>
          </a:bodyPr>
          <a:lstStyle/>
          <a:p>
            <a:pPr algn="l">
              <a:lnSpc>
                <a:spcPts val="5668"/>
              </a:lnSpc>
            </a:pPr>
            <a:r>
              <a:rPr lang="en-US" sz="2834">
                <a:solidFill>
                  <a:srgbClr val="000000"/>
                </a:solidFill>
                <a:latin typeface="Sahitya"/>
                <a:ea typeface="Sahitya"/>
                <a:cs typeface="Sahitya"/>
                <a:sym typeface="Sahitya"/>
              </a:rPr>
              <a:t>The long-standing partnership between Flair Plastic and Kennedy Hygiene exemplifies the power of strategic collaboration. Over the years, the companies have adeptly navigated market challenges, continuously improving their products and services. This alliance not only bolsters their market positions but also enhances their overall competitiveness. The collaboration serves as a model for how businesses can work together to achieve mutual success.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194826" y="9486646"/>
            <a:ext cx="93174" cy="643442"/>
            <a:chOff x="0" y="0"/>
            <a:chExt cx="124232" cy="857923"/>
          </a:xfrm>
        </p:grpSpPr>
        <p:sp>
          <p:nvSpPr>
            <p:cNvPr name="Freeform 3" id="3"/>
            <p:cNvSpPr/>
            <p:nvPr/>
          </p:nvSpPr>
          <p:spPr>
            <a:xfrm flipH="false" flipV="false" rot="0">
              <a:off x="0" y="0"/>
              <a:ext cx="124206" cy="857885"/>
            </a:xfrm>
            <a:custGeom>
              <a:avLst/>
              <a:gdLst/>
              <a:ahLst/>
              <a:cxnLst/>
              <a:rect r="r" b="b" t="t" l="l"/>
              <a:pathLst>
                <a:path h="857885" w="124206">
                  <a:moveTo>
                    <a:pt x="0" y="0"/>
                  </a:moveTo>
                  <a:lnTo>
                    <a:pt x="124206" y="0"/>
                  </a:lnTo>
                  <a:lnTo>
                    <a:pt x="124206" y="857885"/>
                  </a:lnTo>
                  <a:lnTo>
                    <a:pt x="0" y="857885"/>
                  </a:lnTo>
                  <a:close/>
                </a:path>
              </a:pathLst>
            </a:custGeom>
            <a:solidFill>
              <a:srgbClr val="1EBE9B"/>
            </a:solidFill>
          </p:spPr>
        </p:sp>
      </p:grpSp>
      <p:grpSp>
        <p:nvGrpSpPr>
          <p:cNvPr name="Group 4" id="4"/>
          <p:cNvGrpSpPr/>
          <p:nvPr/>
        </p:nvGrpSpPr>
        <p:grpSpPr>
          <a:xfrm rot="0">
            <a:off x="0" y="0"/>
            <a:ext cx="9143996" cy="10291998"/>
            <a:chOff x="0" y="0"/>
            <a:chExt cx="12191995" cy="13722664"/>
          </a:xfrm>
        </p:grpSpPr>
        <p:sp>
          <p:nvSpPr>
            <p:cNvPr name="Freeform 5" id="5"/>
            <p:cNvSpPr/>
            <p:nvPr/>
          </p:nvSpPr>
          <p:spPr>
            <a:xfrm flipH="false" flipV="false" rot="0">
              <a:off x="0" y="0"/>
              <a:ext cx="12192000" cy="13722604"/>
            </a:xfrm>
            <a:custGeom>
              <a:avLst/>
              <a:gdLst/>
              <a:ahLst/>
              <a:cxnLst/>
              <a:rect r="r" b="b" t="t" l="l"/>
              <a:pathLst>
                <a:path h="13722604" w="12192000">
                  <a:moveTo>
                    <a:pt x="0" y="0"/>
                  </a:moveTo>
                  <a:lnTo>
                    <a:pt x="12192000" y="0"/>
                  </a:lnTo>
                  <a:lnTo>
                    <a:pt x="12192000" y="13722604"/>
                  </a:lnTo>
                  <a:lnTo>
                    <a:pt x="0" y="13722604"/>
                  </a:lnTo>
                  <a:close/>
                </a:path>
              </a:pathLst>
            </a:custGeom>
            <a:solidFill>
              <a:srgbClr val="465959"/>
            </a:solidFill>
          </p:spPr>
        </p:sp>
      </p:grpSp>
      <p:sp>
        <p:nvSpPr>
          <p:cNvPr name="TextBox 6" id="6"/>
          <p:cNvSpPr txBox="true"/>
          <p:nvPr/>
        </p:nvSpPr>
        <p:spPr>
          <a:xfrm rot="0">
            <a:off x="818268" y="4418560"/>
            <a:ext cx="7351064" cy="2039620"/>
          </a:xfrm>
          <a:prstGeom prst="rect">
            <a:avLst/>
          </a:prstGeom>
        </p:spPr>
        <p:txBody>
          <a:bodyPr anchor="t" rtlCol="false" tIns="0" lIns="0" bIns="0" rIns="0">
            <a:spAutoFit/>
          </a:bodyPr>
          <a:lstStyle/>
          <a:p>
            <a:pPr algn="l">
              <a:lnSpc>
                <a:spcPts val="5599"/>
              </a:lnSpc>
            </a:pPr>
            <a:r>
              <a:rPr lang="en-US" sz="2799">
                <a:solidFill>
                  <a:srgbClr val="FFFFFF"/>
                </a:solidFill>
                <a:latin typeface="Sahitya"/>
                <a:ea typeface="Sahitya"/>
                <a:cs typeface="Sahitya"/>
                <a:sym typeface="Sahitya"/>
              </a:rPr>
              <a:t>Discover how Flair Plastic's innovative solutions and strategic partnerships can benefit your business. Contact us today to learn more</a:t>
            </a:r>
          </a:p>
        </p:txBody>
      </p:sp>
      <p:sp>
        <p:nvSpPr>
          <p:cNvPr name="Freeform 7" id="7" descr="A black and silver trash can  Description automatically generated"/>
          <p:cNvSpPr/>
          <p:nvPr/>
        </p:nvSpPr>
        <p:spPr>
          <a:xfrm flipH="false" flipV="false" rot="0">
            <a:off x="9916372" y="797856"/>
            <a:ext cx="7599252" cy="8531880"/>
          </a:xfrm>
          <a:custGeom>
            <a:avLst/>
            <a:gdLst/>
            <a:ahLst/>
            <a:cxnLst/>
            <a:rect r="r" b="b" t="t" l="l"/>
            <a:pathLst>
              <a:path h="8531880" w="7599252">
                <a:moveTo>
                  <a:pt x="0" y="0"/>
                </a:moveTo>
                <a:lnTo>
                  <a:pt x="7599252" y="0"/>
                </a:lnTo>
                <a:lnTo>
                  <a:pt x="7599252" y="8531880"/>
                </a:lnTo>
                <a:lnTo>
                  <a:pt x="0" y="8531880"/>
                </a:lnTo>
                <a:lnTo>
                  <a:pt x="0" y="0"/>
                </a:lnTo>
                <a:close/>
              </a:path>
            </a:pathLst>
          </a:custGeom>
          <a:blipFill>
            <a:blip r:embed="rId2"/>
            <a:stretch>
              <a:fillRect l="-9309" t="0" r="-9810" b="-7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D6AA1FA3774FCB4C8E9BD21A328B023D" ma:contentTypeVersion="10" ma:contentTypeDescription="Új dokumentum létrehozása." ma:contentTypeScope="" ma:versionID="de87dc0e6d7085036e31a4f40140390a">
  <xsd:schema xmlns:xsd="http://www.w3.org/2001/XMLSchema" xmlns:xs="http://www.w3.org/2001/XMLSchema" xmlns:p="http://schemas.microsoft.com/office/2006/metadata/properties" xmlns:ns2="236961e4-a7a0-4773-a8e5-a82ab2efdce1" xmlns:ns3="f47af72d-16cc-4ae8-b2c0-753cacc66c4e" targetNamespace="http://schemas.microsoft.com/office/2006/metadata/properties" ma:root="true" ma:fieldsID="22727b5467445f0ededdca2cd68a741f" ns2:_="" ns3:_="">
    <xsd:import namespace="236961e4-a7a0-4773-a8e5-a82ab2efdce1"/>
    <xsd:import namespace="f47af72d-16cc-4ae8-b2c0-753cacc66c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961e4-a7a0-4773-a8e5-a82ab2efd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Képcímkék" ma:readOnly="false" ma:fieldId="{5cf76f15-5ced-4ddc-b409-7134ff3c332f}" ma:taxonomyMulti="true" ma:sspId="df155744-c8a8-4a45-8887-cd1e20c2452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7af72d-16cc-4ae8-b2c0-753cacc66c4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73bbacb-9977-456d-be75-94c4e901571c}" ma:internalName="TaxCatchAll" ma:showField="CatchAllData" ma:web="f47af72d-16cc-4ae8-b2c0-753cacc66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47af72d-16cc-4ae8-b2c0-753cacc66c4e" xsi:nil="true"/>
    <lcf76f155ced4ddcb4097134ff3c332f xmlns="236961e4-a7a0-4773-a8e5-a82ab2efdce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47BBE18-1DA3-4490-B91B-0291A31B6C88}"/>
</file>

<file path=customXml/itemProps2.xml><?xml version="1.0" encoding="utf-8"?>
<ds:datastoreItem xmlns:ds="http://schemas.openxmlformats.org/officeDocument/2006/customXml" ds:itemID="{9AEBF099-57DF-41FF-A769-346B24991241}"/>
</file>

<file path=customXml/itemProps3.xml><?xml version="1.0" encoding="utf-8"?>
<ds:datastoreItem xmlns:ds="http://schemas.openxmlformats.org/officeDocument/2006/customXml" ds:itemID="{5F08A6EA-CB36-48DF-ABAD-F0CDE5ABD4FB}"/>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Decades of Excellence with Kennedy Origiinal</dc:title>
  <cp:revision>1</cp:revision>
  <dcterms:created xsi:type="dcterms:W3CDTF">2006-08-16T00:00:00Z</dcterms:created>
  <dcterms:modified xsi:type="dcterms:W3CDTF">2011-08-01T06:04:30Z</dcterms:modified>
  <dc:identifier>DAGMZkQslZc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0x010100D6AA1FA3774FCB4C8E9BD21A328B023D</vt:lpwstr>
  </property>
  <property fmtid="{D5CDD505-2E9C-101B-9397-08002B2CF9AE}" pid="3" name="MediaServiceImageTags">
    <vt:lpwstr/>
  </property>
</Properties>
</file>